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57" r:id="rId6"/>
    <p:sldId id="264" r:id="rId7"/>
    <p:sldId id="263" r:id="rId8"/>
    <p:sldId id="262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8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158B9-14F4-44E2-83DB-3B21EB6AC96E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4B1B4-2B24-4973-8527-AC8CB75F7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Вопросы:</a:t>
            </a:r>
          </a:p>
          <a:p>
            <a:pPr algn="ct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1.Подготовка штукатурного агрегата к работе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2.Технология   оштукатуривания   поверхности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3.Нанесение штукатурки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3.1Первый этап -  обрызг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3.2Второй этап – грунт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3.3Третий этап – накрывка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4.Таблица соответствия штукатурок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AlinEX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172819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Лекция №3-ОР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260648"/>
            <a:ext cx="532859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МЕХАНИЗИРОВАННЫЕ ШТУКАТУРНЫЕ РАБОТЫ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3418" t="16667" b="53333"/>
          <a:stretch>
            <a:fillRect/>
          </a:stretch>
        </p:blipFill>
        <p:spPr bwMode="auto">
          <a:xfrm>
            <a:off x="0" y="5489848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Temp\FineReader10\media\image1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124745"/>
            <a:ext cx="3052192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9144000" cy="68788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ЛЭВЭЛ 1»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Наливной пол для первоначального выравнивания оснований пола под различные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напольные покрытия: линолеум, плитка, паркет и 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ЛЭВЭЛ 1»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Наливной пол для высококачественного окончательного выравнивания оснований пола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под различные напольные покрытия: линолеум, плитка, паркет и др.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ЛЭВЭЛ ГИПС»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Наливной пол для высококачественного создания и выравнивания оснований пола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 строительстве и ремонте жилых зданий и общественных помещений под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последующие покрытия (линолеум, плитка, паркет и др.).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Применим для устройства полов с подогревом.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внутренних работ в сухих помещениях.</a:t>
            </a: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3" name="Рисунок 71" descr="image12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13402" t="37038" r="17526" b="51337"/>
          <a:stretch>
            <a:fillRect/>
          </a:stretch>
        </p:blipFill>
        <p:spPr bwMode="auto">
          <a:xfrm>
            <a:off x="6948264" y="188639"/>
            <a:ext cx="2048123" cy="31144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Рисунок 4" descr="C:\Temp\FineReader10\media\image12.jpeg"/>
          <p:cNvPicPr/>
          <p:nvPr/>
        </p:nvPicPr>
        <p:blipFill>
          <a:blip r:embed="rId2" cstate="print">
            <a:lum contrast="40000"/>
          </a:blip>
          <a:srcRect l="15464" t="62346" r="15464" b="26131"/>
          <a:stretch>
            <a:fillRect/>
          </a:stretch>
        </p:blipFill>
        <p:spPr bwMode="auto">
          <a:xfrm>
            <a:off x="6948264" y="3789040"/>
            <a:ext cx="2051298" cy="295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68326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АКВАПЛАСТЕР»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Гидроизоляционная штукатурка для оштукатуривания цоколей, а также обычных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твердых оснований в помещениях с повышенной влажностью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(подвалы, бассейны, резервуары для питьевой воды, пожарные резервуары,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прачечные и т.п.). Для наружных и внутренних работ.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lang="en-US" sz="1400" b="1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lang="ru-RU" sz="14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САНИРПЛАСТ»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Санирующая штукатурка для оштукатуривания влажных и поврежденных солями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поверхностей, кладок, цоколей, стен подвалов по внутренним и наружным сторонам.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Благодаря пористой структуре обладает способностью задерживать соли,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давая им проступать на поверхность.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4577" name="Рисунок 80" descr="image12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14433" t="88068" r="16495" b="616"/>
          <a:stretch>
            <a:fillRect/>
          </a:stretch>
        </p:blipFill>
        <p:spPr bwMode="auto">
          <a:xfrm>
            <a:off x="7092280" y="3573016"/>
            <a:ext cx="1859657" cy="305246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Рисунок 4" descr="C:\Temp\FineReader10\media\image12.jpeg"/>
          <p:cNvPicPr/>
          <p:nvPr/>
        </p:nvPicPr>
        <p:blipFill>
          <a:blip r:embed="rId2" cstate="print">
            <a:lum contrast="40000"/>
          </a:blip>
          <a:srcRect l="15464" t="75000" r="16495" b="13477"/>
          <a:stretch>
            <a:fillRect/>
          </a:stretch>
        </p:blipFill>
        <p:spPr bwMode="auto">
          <a:xfrm>
            <a:off x="7092280" y="116632"/>
            <a:ext cx="1859657" cy="3024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1.Подготовка штукатурного агрегата к работе</a:t>
            </a:r>
          </a:p>
          <a:p>
            <a:pPr algn="ctr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1.Подключить агрегат к электросети 380 Ватт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(Рисунок 1).    2.Подключить агрегат к водопроводу  (Рисунок 2).</a:t>
            </a: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3.Засыпать смесь в бункер (Рисунок 3).  4.Шнековая пара состоит из статора (корпус) и ротора (сердечник). Перед                        			     работой ротор вкручивается в статор (Рисунок 4).</a:t>
            </a:r>
          </a:p>
          <a:p>
            <a:pPr marL="0" lvl="1"/>
            <a:endParaRPr lang="ru-RU" sz="1400" dirty="0" smtClean="0"/>
          </a:p>
          <a:p>
            <a:pPr marL="0" lvl="1"/>
            <a:endParaRPr lang="ru-RU" sz="1400" dirty="0" smtClean="0"/>
          </a:p>
          <a:p>
            <a:pPr marL="0" lvl="1"/>
            <a:endParaRPr lang="ru-RU" sz="1400" dirty="0" smtClean="0"/>
          </a:p>
          <a:p>
            <a:pPr marL="0" lvl="1"/>
            <a:endParaRPr lang="ru-RU" sz="1400" dirty="0" smtClean="0"/>
          </a:p>
          <a:p>
            <a:pPr marL="0" lvl="1"/>
            <a:endParaRPr lang="ru-RU" sz="1400" dirty="0" smtClean="0"/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5.Отрегулировать уровень подачи воды               6.Подключить растворные шланги и шланги воздуха (Рисунок 6).</a:t>
            </a:r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нужной консистенции раствора,                     Включить агрегат и приступить к оштукатуриванию.                                      </a:t>
            </a:r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подключая растворные шланги (Рисунок 5).</a:t>
            </a:r>
            <a:r>
              <a:rPr lang="ru-RU" sz="1400" dirty="0" smtClean="0"/>
              <a:t> </a:t>
            </a:r>
          </a:p>
          <a:p>
            <a:pPr marL="0" lvl="1"/>
            <a:r>
              <a:rPr lang="ru-RU" sz="1400" b="1" dirty="0" smtClean="0">
                <a:solidFill>
                  <a:srgbClr val="C00000"/>
                </a:solidFill>
              </a:rPr>
              <a:t>                                                                                              Внимание! </a:t>
            </a:r>
          </a:p>
          <a:p>
            <a:pPr marL="0" lvl="1"/>
            <a:r>
              <a:rPr lang="ru-RU" sz="1400" b="1" dirty="0" smtClean="0">
                <a:solidFill>
                  <a:srgbClr val="C00000"/>
                </a:solidFill>
              </a:rPr>
              <a:t>                                                                          По окончании работ недопустимо </a:t>
            </a:r>
          </a:p>
          <a:p>
            <a:pPr marL="0" lvl="1"/>
            <a:r>
              <a:rPr lang="ru-RU" sz="1400" b="1" dirty="0" smtClean="0">
                <a:solidFill>
                  <a:srgbClr val="C00000"/>
                </a:solidFill>
              </a:rPr>
              <a:t>                                                                                оставлять раствор в шлангах </a:t>
            </a:r>
          </a:p>
          <a:p>
            <a:pPr marL="0" lvl="1"/>
            <a:r>
              <a:rPr lang="ru-RU" sz="1400" b="1" dirty="0" smtClean="0">
                <a:solidFill>
                  <a:srgbClr val="C00000"/>
                </a:solidFill>
              </a:rPr>
              <a:t>                                                                                       более чем на один час.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После окончания работы узлы агрегата </a:t>
            </a:r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тщательно чистятся и промываются </a:t>
            </a:r>
          </a:p>
          <a:p>
            <a:pPr marL="0" lvl="1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(Рисунок 7 и 8).</a:t>
            </a:r>
          </a:p>
          <a:p>
            <a:pPr marL="0" lvl="1"/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/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Temp\FineReader10\media\image2.jpeg"/>
          <p:cNvPicPr/>
          <p:nvPr/>
        </p:nvPicPr>
        <p:blipFill>
          <a:blip r:embed="rId2" cstate="print"/>
          <a:srcRect l="18851" t="1290" r="1034" b="78068"/>
          <a:stretch>
            <a:fillRect/>
          </a:stretch>
        </p:blipFill>
        <p:spPr bwMode="auto">
          <a:xfrm>
            <a:off x="323528" y="836712"/>
            <a:ext cx="1368152" cy="1152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7" descr="C:\Temp\FineReader10\media\image4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836712"/>
            <a:ext cx="3168352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Рисунок 8" descr="C:\Temp\FineReader10\media\image3.jpeg"/>
          <p:cNvPicPr/>
          <p:nvPr/>
        </p:nvPicPr>
        <p:blipFill>
          <a:blip r:embed="rId4" cstate="print"/>
          <a:srcRect l="3893" t="1277" r="6572" b="78291"/>
          <a:stretch>
            <a:fillRect/>
          </a:stretch>
        </p:blipFill>
        <p:spPr bwMode="auto">
          <a:xfrm>
            <a:off x="6876256" y="908720"/>
            <a:ext cx="1584176" cy="1152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 descr="C:\Temp\FineReader10\media\image2.jpeg"/>
          <p:cNvPicPr/>
          <p:nvPr/>
        </p:nvPicPr>
        <p:blipFill>
          <a:blip r:embed="rId2" cstate="print"/>
          <a:srcRect l="5039" t="25488" r="4522" b="52656"/>
          <a:stretch>
            <a:fillRect/>
          </a:stretch>
        </p:blipFill>
        <p:spPr bwMode="auto">
          <a:xfrm>
            <a:off x="251520" y="2492896"/>
            <a:ext cx="1440160" cy="1152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 descr="C:\Temp\FineReader10\media\image3.jpeg"/>
          <p:cNvPicPr/>
          <p:nvPr/>
        </p:nvPicPr>
        <p:blipFill>
          <a:blip r:embed="rId4" cstate="print"/>
          <a:srcRect l="4221" t="25737" r="2905" b="52629"/>
          <a:stretch>
            <a:fillRect/>
          </a:stretch>
        </p:blipFill>
        <p:spPr bwMode="auto">
          <a:xfrm>
            <a:off x="6876256" y="2564904"/>
            <a:ext cx="1584176" cy="1080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Рисунок 11" descr="C:\Temp\FineReader10\media\image2.jpeg"/>
          <p:cNvPicPr/>
          <p:nvPr/>
        </p:nvPicPr>
        <p:blipFill>
          <a:blip r:embed="rId2" cstate="print"/>
          <a:srcRect l="17011" t="51290" r="4641" b="26778"/>
          <a:stretch>
            <a:fillRect/>
          </a:stretch>
        </p:blipFill>
        <p:spPr bwMode="auto">
          <a:xfrm>
            <a:off x="251520" y="4437112"/>
            <a:ext cx="1440160" cy="12241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Рисунок 12" descr="C:\Temp\FineReader10\media\image3.jpeg"/>
          <p:cNvPicPr/>
          <p:nvPr/>
        </p:nvPicPr>
        <p:blipFill>
          <a:blip r:embed="rId4" cstate="print"/>
          <a:srcRect l="3286" t="51277" r="3286" b="27014"/>
          <a:stretch>
            <a:fillRect/>
          </a:stretch>
        </p:blipFill>
        <p:spPr bwMode="auto">
          <a:xfrm>
            <a:off x="6876256" y="4221088"/>
            <a:ext cx="1584176" cy="1152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Рисунок 13" descr="C:\Temp\FineReader10\media\image2.jpeg"/>
          <p:cNvPicPr/>
          <p:nvPr/>
        </p:nvPicPr>
        <p:blipFill>
          <a:blip r:embed="rId2" cstate="print"/>
          <a:srcRect l="25259" t="77092" r="4641" b="977"/>
          <a:stretch>
            <a:fillRect/>
          </a:stretch>
        </p:blipFill>
        <p:spPr bwMode="auto">
          <a:xfrm>
            <a:off x="3275856" y="5445224"/>
            <a:ext cx="1656184" cy="1296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" name="Рисунок 14" descr="C:\Temp\FineReader10\media\image3.jpeg"/>
          <p:cNvPicPr/>
          <p:nvPr/>
        </p:nvPicPr>
        <p:blipFill>
          <a:blip r:embed="rId4" cstate="print"/>
          <a:srcRect l="3286" t="76817" r="3286" b="1474"/>
          <a:stretch>
            <a:fillRect/>
          </a:stretch>
        </p:blipFill>
        <p:spPr bwMode="auto">
          <a:xfrm>
            <a:off x="5004048" y="5445224"/>
            <a:ext cx="1728192" cy="1296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Технология   оштукатуривания   поверхности</a:t>
            </a:r>
          </a:p>
          <a:p>
            <a:pPr lvl="0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Подготовка основания.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Основание должно быть прочным, чистым, очищенным от пыли, грязи, извести, масленых красок. При простукивании основание не должно «бухтеть», осыпаться. В целях укрепления и снижения влагопоглощения основание следует обработать грунтовкой «Алинэкс ПРАЙМЕР».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Старая кирпичная кладка при попадании дождя может разрушиться, в таком случае слабодержащиеся части нужно удалить.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Бетон очистить от опалубочной смазки. На гладкой бетонной поверхности необходимо произвести насечку, обработать глубокопроникающей грунтовкой «Алинэкс ПРАЙМЕР» и проармировать металлической сеткой рабица.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Каркасно-камышитовые, саманные и деревянные стены должны быть обязательно заармированы металлической сеткой рабица.</a:t>
            </a:r>
          </a:p>
          <a:p>
            <a:pPr lvl="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Установка маяков.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 горизонтали в верхнем углу стены на уровне 20-25 см от потолка натягивают шелковый шнур. Таким образом, проверяют поверхность стен по горизонтали.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Для замера поверхности стен по вертикали выставляют металлические маяки по шнуру при помощи уровня-правила.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 вертикали на расстоянии около 30-40 см накидывают так называемые «пятаки» тем же раствором, которым будет оштукатуриваться поверхность.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Затем в «пятаки» утапливают металлический «маяк» так, чтобы он соответствовал уровню и не отклонялся по направляющему шнуру. Расстояние между «маяками» должно соответствовать длине правила, которым будут стягивать растворную смесь по готовым «маякам».</a:t>
            </a: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C:\Temp\FineReader10\media\image5.jpeg"/>
          <p:cNvPicPr/>
          <p:nvPr/>
        </p:nvPicPr>
        <p:blipFill>
          <a:blip r:embed="rId2" cstate="print"/>
          <a:srcRect l="6333" t="33070" r="28166" b="52307"/>
          <a:stretch>
            <a:fillRect/>
          </a:stretch>
        </p:blipFill>
        <p:spPr bwMode="auto">
          <a:xfrm>
            <a:off x="5868144" y="1988840"/>
            <a:ext cx="2016224" cy="15121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 descr="C:\Temp\FineReader10\media\image5.jpeg"/>
          <p:cNvPicPr/>
          <p:nvPr/>
        </p:nvPicPr>
        <p:blipFill>
          <a:blip r:embed="rId2" cstate="print"/>
          <a:srcRect l="6333" t="2307" r="28166" b="83850"/>
          <a:stretch>
            <a:fillRect/>
          </a:stretch>
        </p:blipFill>
        <p:spPr bwMode="auto">
          <a:xfrm>
            <a:off x="1403648" y="1988840"/>
            <a:ext cx="1872208" cy="15121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C:\Temp\FineReader10\media\image5.jpeg"/>
          <p:cNvPicPr/>
          <p:nvPr/>
        </p:nvPicPr>
        <p:blipFill>
          <a:blip r:embed="rId2" cstate="print"/>
          <a:srcRect l="6333" t="17689" r="28166" b="68395"/>
          <a:stretch>
            <a:fillRect/>
          </a:stretch>
        </p:blipFill>
        <p:spPr bwMode="auto">
          <a:xfrm>
            <a:off x="3635896" y="1988840"/>
            <a:ext cx="1872208" cy="15121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C:\Temp\FineReader10\media\image5.jpeg"/>
          <p:cNvPicPr/>
          <p:nvPr/>
        </p:nvPicPr>
        <p:blipFill>
          <a:blip r:embed="rId2" cstate="print"/>
          <a:srcRect l="8188" t="83070" r="18124" b="2318"/>
          <a:stretch>
            <a:fillRect/>
          </a:stretch>
        </p:blipFill>
        <p:spPr bwMode="auto">
          <a:xfrm>
            <a:off x="4644008" y="5301208"/>
            <a:ext cx="1944216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 descr="C:\Temp\FineReader10\media\image5.jpeg"/>
          <p:cNvPicPr/>
          <p:nvPr/>
        </p:nvPicPr>
        <p:blipFill>
          <a:blip r:embed="rId2" cstate="print"/>
          <a:srcRect l="8188" t="66830" r="18124" b="18558"/>
          <a:stretch>
            <a:fillRect/>
          </a:stretch>
        </p:blipFill>
        <p:spPr bwMode="auto">
          <a:xfrm>
            <a:off x="2411760" y="5301208"/>
            <a:ext cx="1944216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Рисунок 7" descr="C:\Temp\FineReader10\media\image5.jpeg"/>
          <p:cNvPicPr/>
          <p:nvPr/>
        </p:nvPicPr>
        <p:blipFill>
          <a:blip r:embed="rId2" cstate="print"/>
          <a:srcRect l="8188" t="50769" r="18124" b="34619"/>
          <a:stretch>
            <a:fillRect/>
          </a:stretch>
        </p:blipFill>
        <p:spPr bwMode="auto">
          <a:xfrm>
            <a:off x="179512" y="5301208"/>
            <a:ext cx="1944216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Рисунок 8" descr="C:\Temp\FineReader10\media\image6.jpeg"/>
          <p:cNvPicPr/>
          <p:nvPr/>
        </p:nvPicPr>
        <p:blipFill>
          <a:blip r:embed="rId3" cstate="print"/>
          <a:srcRect l="5693" t="1854" r="5693" b="81475"/>
          <a:stretch>
            <a:fillRect/>
          </a:stretch>
        </p:blipFill>
        <p:spPr bwMode="auto">
          <a:xfrm>
            <a:off x="6804248" y="5301208"/>
            <a:ext cx="2088232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3999" cy="701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Нанесение штукатурки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Оштукатуривание  производят в три этапа: обрызг - грунт – накрывка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Первый этап -  обрызг	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1.Для нанесения раствора необходимо встать боком к обрабатываемой поверхности.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Взять одной рукой растворный пистолет, а другой шланг на расстоянии около 50 см от основания пистолета.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Сначала следует выровнять большие неровности, после чего нанести раствор на линии углов (стена-потолок, стена-стена, стена-пол). Наносить раствор на  оштукатуриваемую поверхность, с соблюдением следующих правил: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а) раствор наносится на основание сплошными горизонтальными полосами;</a:t>
            </a: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б)растворный пистолет необходимо держать перпендикулярно обрабатываемой поверхности примерно на 30см.;</a:t>
            </a: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в) раствор наносить полосами шириной 20 см. Каждую предыдущую полосу перекрывать с накрывкой в 5 -10 см.</a:t>
            </a:r>
          </a:p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г)толщину наносимого слоя регулировать скоростью перемещения пистолета, чем медленнее перемещение, тем толще слой штукатурки и наоборот.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4.После нанесения раствора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обрызга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на всю поверхность, закрыть воздушный вентиль на растворном пистолете (подача раствора прекратится).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5.Выполнить стяжку нанесенного раствора, используя металлический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затир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6.Заканчивая нанесение раствора, необходимо прекратить подачу в смеситель сухой смеси, не выключая насос, когда осталось оштукатурить 1м</a:t>
            </a:r>
            <a:r>
              <a:rPr lang="ru-RU" sz="1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поверхности слоем в 10 мм (при условии, что длина шланга 10 м).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C:\Temp\FineReader10\media\image6.jpeg"/>
          <p:cNvPicPr/>
          <p:nvPr/>
        </p:nvPicPr>
        <p:blipFill>
          <a:blip r:embed="rId2" cstate="print"/>
          <a:srcRect l="7495" t="43864" r="2636" b="40534"/>
          <a:stretch>
            <a:fillRect/>
          </a:stretch>
        </p:blipFill>
        <p:spPr bwMode="auto">
          <a:xfrm>
            <a:off x="899592" y="2924944"/>
            <a:ext cx="1656184" cy="12241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Рисунок 3" descr="C:\Temp\FineReader10\media\image6.jpeg"/>
          <p:cNvPicPr/>
          <p:nvPr/>
        </p:nvPicPr>
        <p:blipFill>
          <a:blip r:embed="rId2" cstate="print"/>
          <a:srcRect l="5973" t="62163" r="4506" b="20309"/>
          <a:stretch>
            <a:fillRect/>
          </a:stretch>
        </p:blipFill>
        <p:spPr bwMode="auto">
          <a:xfrm>
            <a:off x="3707904" y="2924944"/>
            <a:ext cx="1584176" cy="12241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C:\Temp\FineReader10\media\image6.jpeg"/>
          <p:cNvPicPr/>
          <p:nvPr/>
        </p:nvPicPr>
        <p:blipFill>
          <a:blip r:embed="rId2" cstate="print"/>
          <a:srcRect l="8329" t="81570" r="4506" b="1117"/>
          <a:stretch>
            <a:fillRect/>
          </a:stretch>
        </p:blipFill>
        <p:spPr bwMode="auto">
          <a:xfrm>
            <a:off x="6732240" y="2852936"/>
            <a:ext cx="1656184" cy="12961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C:\Temp\FineReader10\media\image7.jpeg"/>
          <p:cNvPicPr/>
          <p:nvPr/>
        </p:nvPicPr>
        <p:blipFill>
          <a:blip r:embed="rId3" cstate="print"/>
          <a:srcRect l="6663" t="35025" r="12908" b="38397"/>
          <a:stretch>
            <a:fillRect/>
          </a:stretch>
        </p:blipFill>
        <p:spPr bwMode="auto">
          <a:xfrm>
            <a:off x="3275856" y="2492896"/>
            <a:ext cx="2376264" cy="18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 descr="C:\Temp\FineReader10\media\image7.jpeg"/>
          <p:cNvPicPr/>
          <p:nvPr/>
        </p:nvPicPr>
        <p:blipFill>
          <a:blip r:embed="rId3" cstate="print"/>
          <a:srcRect l="9419" t="69865" r="5933" b="4803"/>
          <a:stretch>
            <a:fillRect/>
          </a:stretch>
        </p:blipFill>
        <p:spPr bwMode="auto">
          <a:xfrm>
            <a:off x="2987824" y="5301208"/>
            <a:ext cx="2160240" cy="1395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28" descr="image8"/>
          <p:cNvPicPr>
            <a:picLocks noChangeAspect="1" noChangeArrowheads="1"/>
          </p:cNvPicPr>
          <p:nvPr/>
        </p:nvPicPr>
        <p:blipFill>
          <a:blip r:embed="rId2" cstate="print"/>
          <a:srcRect l="17832" t="13119" r="6604" b="11385"/>
          <a:stretch>
            <a:fillRect/>
          </a:stretch>
        </p:blipFill>
        <p:spPr bwMode="auto">
          <a:xfrm>
            <a:off x="107504" y="692696"/>
            <a:ext cx="2592288" cy="19442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Второй этап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Arial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грунт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Нанести второй слой растворной смеси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грунта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после высыхания первого слоя и стянуть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маякам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	</a:t>
            </a:r>
          </a:p>
          <a:p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Третий этап – накрывка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Произвести общую стяжку -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накрывку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после высыхания второго слоя. После                 			 начала схватывания последнего слоя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	 поверхность стены слегка увлажнить водой и уплотнить при помощи 30-ти 			 сантиметрового металлического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затира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Если оштукатуривание производится гипсовым составом (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ГИПС,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ГИПС ЭКОНОМ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ТЕПЛОГИПС),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то последовательность действий следующая: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а) выставить «маяки» тем же способом, что и с цементной штукатуркой;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б) нанести первый слой;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в) если требуется повторное нанесение, то после схватывания первого слоя нанести второй слой;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г) как только гипсовая смесь начнет схватываться, увлажнить способом затирки «губчатой теркой», обмакивая ее в воду.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Таким способом выравниваются некоторые неровности, и смесь равномерно просыхает. После чего, выдержав определенное время, металлическим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затиром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загладить поверхность. В это время происходит выделение так называемого «молочка», которое заполняет неровности и придает поверхности ровную гладкую поверхность, готовую под покраску или оклейку обоями. После схватывания штукатурки углы между стенами, стеной и потолком, стеной и полом разрезаются болгаркой для снятия давления при расширении. Гипс при высыхании расширяется и, если не сделать прорезы, штукатурка будет трескаться, «бухтеть», отслаиваться от поверхности.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4" descr="C:\Temp\FineReader10\media\image9.jpeg"/>
          <p:cNvPicPr/>
          <p:nvPr/>
        </p:nvPicPr>
        <p:blipFill>
          <a:blip r:embed="rId3" cstate="print"/>
          <a:srcRect l="5625" t="3808" r="5625" b="51777"/>
          <a:stretch>
            <a:fillRect/>
          </a:stretch>
        </p:blipFill>
        <p:spPr bwMode="auto">
          <a:xfrm>
            <a:off x="2915816" y="2060848"/>
            <a:ext cx="2592288" cy="18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C:\Temp\FineReader10\media\image9.jpeg"/>
          <p:cNvPicPr/>
          <p:nvPr/>
        </p:nvPicPr>
        <p:blipFill>
          <a:blip r:embed="rId3" cstate="print"/>
          <a:srcRect l="5625" t="53553" r="5625" b="1370"/>
          <a:stretch>
            <a:fillRect/>
          </a:stretch>
        </p:blipFill>
        <p:spPr bwMode="auto">
          <a:xfrm>
            <a:off x="5724128" y="2060848"/>
            <a:ext cx="2592288" cy="1827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68326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Помимо оштукатуривания, агрегаты </a:t>
            </a:r>
            <a:r>
              <a:rPr kumimoji="0" lang="en-US" sz="1400" i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m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-</a:t>
            </a:r>
            <a:r>
              <a:rPr kumimoji="0" lang="en-US" sz="1400" i="1" u="none" strike="noStrike" cap="none" normalizeH="0" baseline="0" dirty="0" err="1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tec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могут эффективно применяться для создания наливных полов. В этом случае, раствор равномерно наносится </a:t>
            </a:r>
            <a:r>
              <a:rPr kumimoji="0" lang="ru-RU" sz="1400" i="1" u="none" strike="noStrike" cap="none" normalizeH="0" baseline="0" dirty="0" err="1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наоснование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пола с помощью гибкого рукава. Это существенно повышает не только скорость заливки пола, но и качество работы. Для механизированного нанесения адаптированы наливные полы </a:t>
            </a:r>
            <a:r>
              <a:rPr kumimoji="0" lang="en-US" sz="1400" i="1" u="none" strike="noStrike" cap="none" normalizeH="0" baseline="0" dirty="0" err="1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ЛЭВЭЛ 2 и </a:t>
            </a:r>
            <a:r>
              <a:rPr kumimoji="0" lang="en-US" sz="1400" i="1" u="none" strike="noStrike" cap="none" normalizeH="0" baseline="0" dirty="0" err="1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ГИПС. В процессе нанесения раствора должны соблюдаться основные правила создания наливных полов, указанные на упаковке данной продукции.</a:t>
            </a:r>
            <a:endParaRPr kumimoji="0" lang="ru-RU" sz="700" i="1" u="none" strike="noStrike" cap="none" normalizeH="0" baseline="0" dirty="0" smtClean="0">
              <a:ln>
                <a:noFill/>
              </a:ln>
              <a:solidFill>
                <a:srgbClr val="CC0066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ВНИМАНИЕ!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Оштукатуривание поверхностей посредством специализированного агрегата рекомендуется производить штукатурными смесями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, адаптированными для машинного нанесения.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Применение других материалов не гарантирует качества работ. На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таблице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приведены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соответствия штукатурок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различным типам выравниваемого основания.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				              С - сухие помещения	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				              Ф – фасады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В - влажные помещения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				               * - с предварительной 							               обработкой грунтовкой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						               ПРАЙМЕР 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C:\Temp\FineReader10\media\image10.jpeg"/>
          <p:cNvPicPr/>
          <p:nvPr/>
        </p:nvPicPr>
        <p:blipFill>
          <a:blip r:embed="rId2" cstate="print">
            <a:lum bright="-30000" contrast="40000"/>
          </a:blip>
          <a:srcRect l="933" t="1078" r="1555" b="1293"/>
          <a:stretch>
            <a:fillRect/>
          </a:stretch>
        </p:blipFill>
        <p:spPr bwMode="auto">
          <a:xfrm>
            <a:off x="107504" y="2420888"/>
            <a:ext cx="5972175" cy="431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70942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AlinEX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ПЛАСТ М25»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цементная грунтовочная для первоначального выравнивания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кирпичных оснований, слабой и средней степени прочности.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Для внутренних и наружных работ.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AlinEX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 М50»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цементная грунтовочная для первоначального выравнивания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кирпичных оснований высокой степени прочности, а также оснований из бетона.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Для внутренних и наружных работ.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AlinEX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 М75»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цементная грунтовочная для первоначального выравнивания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бетонных оснований высокой степени прочности. Для внутренних и наружных работ.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ГИПС»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Штукатурка гипсовая для выравнивания оштукатуренных поверхностей,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заполнения неровностей и исправления дефектов на бетоне, газобетоне, камне.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использования в сухих помещениях.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ГИПС ЭКОНОМ»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Штукатурка гипсовая для выравнивания стен и потолков при нанесении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бетонные, газобетонные, кирпичные, оштукатуренные и гипсовые поверхности,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помещениях с нормальной влажностью. Для внутренних работ.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Рисунок 44" descr="image11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13881" t="438" r="14925" b="88316"/>
          <a:stretch>
            <a:fillRect/>
          </a:stretch>
        </p:blipFill>
        <p:spPr bwMode="auto">
          <a:xfrm>
            <a:off x="6948264" y="116632"/>
            <a:ext cx="1916900" cy="32618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Рисунок 4" descr="C:\Temp\FineReader10\media\image11.jpeg"/>
          <p:cNvPicPr/>
          <p:nvPr/>
        </p:nvPicPr>
        <p:blipFill>
          <a:blip r:embed="rId2" cstate="print">
            <a:lum bright="10000" contrast="40000"/>
          </a:blip>
          <a:srcRect l="11579" t="75411" r="16842" b="12963"/>
          <a:stretch>
            <a:fillRect/>
          </a:stretch>
        </p:blipFill>
        <p:spPr bwMode="auto">
          <a:xfrm>
            <a:off x="6948264" y="3645024"/>
            <a:ext cx="1872208" cy="3068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68788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AlinEX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ПЛАСТЕР М50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цементная для оштукатуривания стен и потолков при нанесении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 кирпичную кладку, старую штукатурку и другие твердые основания,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а также поверхности, обработанные грунтовочной штукатуркой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"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ПЛАСТ М50". Для работ внутри и снаружи помещений.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AlinEX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ПЛАСТЕР М75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цементная для оштукатуривания стен и потолков при нанесении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на кирпичную кладку, старую штукатурку и другие твердые основания,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а также поверхности, обработанные грунтовочной штукатуркой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"Алинэкс ПЛАСТ М75". Для работ внутри и снаружи помещений.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ГРУНД»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цементная для выравнивания стен при нанесении на обычные твердые 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основания (кирпич, бетон и др.) Для внутренних и наружных работ.</a:t>
            </a: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AlinEX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ГИПСОПЛАСТ»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Штукатурка гипсовая для выравнивания стен и потолков при нанесении на бетонные,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кирпичные и оштукатуренные поверхности.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внутренних работ в сухих помещениях</a:t>
            </a:r>
          </a:p>
          <a:p>
            <a:pPr>
              <a:lnSpc>
                <a:spcPct val="150000"/>
              </a:lnSpc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Рисунок 50" descr="image11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14847" t="37776" r="14847" b="51100"/>
          <a:stretch>
            <a:fillRect/>
          </a:stretch>
        </p:blipFill>
        <p:spPr bwMode="auto">
          <a:xfrm>
            <a:off x="6948265" y="116632"/>
            <a:ext cx="2016224" cy="31683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Рисунок 4" descr="C:\Temp\FineReader10\media\image12.jpeg"/>
          <p:cNvPicPr/>
          <p:nvPr/>
        </p:nvPicPr>
        <p:blipFill>
          <a:blip r:embed="rId3" cstate="print">
            <a:lum contrast="40000"/>
          </a:blip>
          <a:srcRect l="12371" r="17526" b="88580"/>
          <a:stretch>
            <a:fillRect/>
          </a:stretch>
        </p:blipFill>
        <p:spPr bwMode="auto">
          <a:xfrm>
            <a:off x="6948264" y="3501008"/>
            <a:ext cx="2006094" cy="32129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69711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ТЕПЛОГИПС М10»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гипсовая теплоизолирующая для оштукатуривания стен и потолков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 созданием теплоизолирующего эффекта при нанесении на бетонные,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газо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-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 пенобетонные, кирпичные и оштукатуренные поверхности внутри помещений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 естественной влажностью.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«</a:t>
            </a:r>
            <a:r>
              <a:rPr lang="en-US" sz="1400" b="1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AlinEX</a:t>
            </a:r>
            <a:r>
              <a:rPr lang="en-US" sz="14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ТЕПЛОЦЕМЕНТ М25, М50»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Штукатурка цементная теплоизолирующая для оштукатуривания стен и потолков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с созданием теплоизолирующего эффекта при нанесении на бетонные,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газо</a:t>
            </a:r>
            <a:r>
              <a:rPr lang="ru-RU" sz="1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и пенобетонные, кирпичные и оштукатуренные поверхности 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внутри и снаружи помещений.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2530" name="Рисунок 65" descr="image12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14433" t="12244" r="16495" b="76337"/>
          <a:stretch>
            <a:fillRect/>
          </a:stretch>
        </p:blipFill>
        <p:spPr bwMode="auto">
          <a:xfrm>
            <a:off x="6876256" y="188640"/>
            <a:ext cx="1944216" cy="29698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2529" name="Рисунок 68" descr="image1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14433" t="24821" r="17526" b="63852"/>
          <a:stretch>
            <a:fillRect/>
          </a:stretch>
        </p:blipFill>
        <p:spPr bwMode="auto">
          <a:xfrm>
            <a:off x="6876256" y="3429000"/>
            <a:ext cx="1947096" cy="31404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925</Words>
  <Application>Microsoft Office PowerPoint</Application>
  <PresentationFormat>Экран (4:3)</PresentationFormat>
  <Paragraphs>233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AGoltsev</dc:creator>
  <cp:lastModifiedBy>RePack by Diakov</cp:lastModifiedBy>
  <cp:revision>18</cp:revision>
  <dcterms:created xsi:type="dcterms:W3CDTF">2016-01-05T08:30:52Z</dcterms:created>
  <dcterms:modified xsi:type="dcterms:W3CDTF">2020-11-30T06:36:55Z</dcterms:modified>
</cp:coreProperties>
</file>